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80" r:id="rId2"/>
    <p:sldId id="256" r:id="rId3"/>
    <p:sldId id="263" r:id="rId4"/>
    <p:sldId id="264" r:id="rId5"/>
    <p:sldId id="265" r:id="rId6"/>
    <p:sldId id="271" r:id="rId7"/>
    <p:sldId id="266" r:id="rId8"/>
    <p:sldId id="267" r:id="rId9"/>
    <p:sldId id="273" r:id="rId10"/>
    <p:sldId id="272" r:id="rId11"/>
    <p:sldId id="268" r:id="rId12"/>
    <p:sldId id="274" r:id="rId13"/>
    <p:sldId id="278" r:id="rId14"/>
    <p:sldId id="270" r:id="rId15"/>
    <p:sldId id="277" r:id="rId16"/>
    <p:sldId id="283" r:id="rId17"/>
    <p:sldId id="275" r:id="rId18"/>
    <p:sldId id="281" r:id="rId19"/>
    <p:sldId id="276" r:id="rId20"/>
    <p:sldId id="26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 varScale="1">
        <p:scale>
          <a:sx n="111" d="100"/>
          <a:sy n="111" d="100"/>
        </p:scale>
        <p:origin x="5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chool638.spb.ru/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.spb.r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357166"/>
            <a:ext cx="9019710" cy="321471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СОБРАНИЕ ДЛЯ РОДИТЕЛЕЙ БУДУЩИХ ПЕРВОКЛАССНИКОВ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ГБОУ школа №638 Пушкинского района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 Санкт-Петербурга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2025-2026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4286256"/>
            <a:ext cx="6715172" cy="1845707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День открытых дверей 8 февраля 2025 год</a:t>
            </a:r>
          </a:p>
        </p:txBody>
      </p:sp>
      <p:pic>
        <p:nvPicPr>
          <p:cNvPr id="4" name="Picture 2" descr="https://lh7-rt.googleusercontent.com/slidesz/AGV_vUc1dZqul9xTM484DNv92AZilgbp1DqzLJB9G38IZRG6-ySlbeTPpvy5n0BuOwA5gdhEnK7fyzR2fhIq1N5-GaVQ2sQOFSHUKZL7dCLyHvfKcJ0vXjuU8P5hsIywk3ILoFrNk_4Z6O1CyXoHfhZJaP2th9Xpp-Kqs6dLDCzsP-0VgDRlXEJGHA=s2048?key=ZTT7L4Dugatt1RYCjh4nh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702" y="2135212"/>
            <a:ext cx="3542092" cy="472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ЗАЧИСЛЕНИЕ ДЕТЕЙ В 1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1643050"/>
            <a:ext cx="9358378" cy="44889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002060"/>
                </a:solidFill>
              </a:rPr>
              <a:t>	Перед предоставлением государственной услуги по приему в 1 класс заявителям, чьи дети не достигли возраста шести лет и шести месяцев или после достижения ими восьми лет, необходимо обратиться за разрешением в отдел образования Пушкинского района Санкт-Петербурга с заключением ТПМПК.</a:t>
            </a:r>
          </a:p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</a:rPr>
              <a:t>		Учредитель образовательной организации вправе разрешить прием детей в образовательную организацию на обучение по образовательным программам начального общего образования в более раннем или более позднем возрасте.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857232"/>
            <a:ext cx="10342800" cy="185738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ПОРЯДОК ПРИЕМА НА ОБУЧЕНИЕ В ПЕРВЫЕ КЛАССЫ ШКОЛ САНКТ-ПЕТЕРБУРГА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ИЗМЕНЕН В СООТВЕТСТВИИ С ПРИКАЗОМ МИНИСТЕРСТВА ПРОСВЕЩЕНИЯ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ОТ 02.09.2020 ГОДА № 458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3000372"/>
            <a:ext cx="10501386" cy="31315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при приеме в образовательное учреждение для обучения по образовательной программе начального общего образования территориальная доступность образовательной организации обеспечивается путем определения администрацией района микрорайонов для первичного учета детей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214290"/>
            <a:ext cx="9286940" cy="128588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МИКРОРАЙОН ГБОУ школы 638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Пушкинского района Санкт-Петербурга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1428737"/>
            <a:ext cx="11667078" cy="78581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Распоряжение Администрации Пушкинского района № 69-р от 06.02.2025 г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10495"/>
              </p:ext>
            </p:extLst>
          </p:nvPr>
        </p:nvGraphicFramePr>
        <p:xfrm>
          <a:off x="380960" y="1857364"/>
          <a:ext cx="11001452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2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9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Павловск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1-ая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 Советская ул. 11, 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Березовая ул. Все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Васенко ул. 3, 8, 9, 10, 10А, 11/6,12,13</a:t>
                      </a:r>
                    </a:p>
                    <a:p>
                      <a:r>
                        <a:rPr lang="ru-RU" sz="2200" dirty="0"/>
                        <a:t>Детскосельская ул. 1/2, 2, 3,4, 4(к.2,3), 5,6, 7, 9, 11, 13, 15,17/17</a:t>
                      </a:r>
                    </a:p>
                    <a:p>
                      <a:r>
                        <a:rPr lang="ru-RU" sz="2200" dirty="0"/>
                        <a:t>Детскосельский пер. 2, 4, 4 (к. 1,2,3), 6, 8, 8А</a:t>
                      </a:r>
                    </a:p>
                    <a:p>
                      <a:r>
                        <a:rPr lang="ru-RU" sz="2200" dirty="0"/>
                        <a:t>Конюшенная ул. 1,2</a:t>
                      </a:r>
                    </a:p>
                    <a:p>
                      <a:r>
                        <a:rPr lang="ru-RU" sz="2200" dirty="0"/>
                        <a:t>Лебединая ул. все</a:t>
                      </a:r>
                    </a:p>
                    <a:p>
                      <a:r>
                        <a:rPr lang="ru-RU" sz="2200" dirty="0"/>
                        <a:t>Медвежий пер. 2/5, 2/5 (к.2), 5, 7, 8/14</a:t>
                      </a:r>
                    </a:p>
                    <a:p>
                      <a:r>
                        <a:rPr lang="ru-RU" sz="2200" dirty="0"/>
                        <a:t>Павловск-2 все</a:t>
                      </a:r>
                    </a:p>
                    <a:p>
                      <a:r>
                        <a:rPr lang="ru-RU" sz="2200" dirty="0"/>
                        <a:t>Первого Мая ул. 6, 10(к.6), 14</a:t>
                      </a:r>
                    </a:p>
                    <a:p>
                      <a:r>
                        <a:rPr lang="ru-RU" sz="2200" dirty="0"/>
                        <a:t>Песчаный пер. 1/8, 3/5, 5/13,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Садовая ул. 1, 1А, 3, 4, 5, 5А, 6,8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(к.2), 9,10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Слуцкая ул. все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Толмачева ул. Все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МИКРОРАЙОН ГБОУ школы 638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Пушкинского района Санкт-Петербурга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56722"/>
              </p:ext>
            </p:extLst>
          </p:nvPr>
        </p:nvGraphicFramePr>
        <p:xfrm>
          <a:off x="238084" y="1214423"/>
          <a:ext cx="11430080" cy="576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1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Пушкин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Анциферовская ул. все</a:t>
                      </a:r>
                    </a:p>
                    <a:p>
                      <a:r>
                        <a:rPr lang="ru-RU" sz="2200" dirty="0"/>
                        <a:t>Архитектора Данини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ул.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все</a:t>
                      </a:r>
                    </a:p>
                    <a:p>
                      <a:r>
                        <a:rPr lang="ru-RU" sz="2200" dirty="0"/>
                        <a:t>Гумилевская ул. 7, 9 (к.1,2), 11(к.1,2,3), 13 (к.1,2), 15</a:t>
                      </a:r>
                    </a:p>
                    <a:p>
                      <a:r>
                        <a:rPr lang="ru-RU" sz="2200" dirty="0"/>
                        <a:t>Державинская ул. Все</a:t>
                      </a:r>
                    </a:p>
                    <a:p>
                      <a:r>
                        <a:rPr lang="ru-RU" sz="2200" dirty="0"/>
                        <a:t>Кедринская ул. все</a:t>
                      </a:r>
                    </a:p>
                    <a:p>
                      <a:r>
                        <a:rPr lang="ru-RU" sz="2200" dirty="0"/>
                        <a:t>Малиновская ул. все</a:t>
                      </a:r>
                    </a:p>
                    <a:p>
                      <a:r>
                        <a:rPr lang="ru-RU" sz="2200" dirty="0"/>
                        <a:t>Павловское </a:t>
                      </a:r>
                      <a:r>
                        <a:rPr lang="ru-RU" sz="2200" dirty="0" err="1"/>
                        <a:t>ш</a:t>
                      </a:r>
                      <a:r>
                        <a:rPr lang="ru-RU" sz="2200" dirty="0"/>
                        <a:t>.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55, 56, 57, 59, 60, 61,63,64, 65,67, 69,71,75,75а, 79,81,83,87,93,95,97, 103</a:t>
                      </a:r>
                    </a:p>
                    <a:p>
                      <a:r>
                        <a:rPr lang="ru-RU" sz="2200" dirty="0"/>
                        <a:t>Пущинская ул. Все</a:t>
                      </a:r>
                    </a:p>
                    <a:p>
                      <a:r>
                        <a:rPr lang="ru-RU" sz="2200" dirty="0"/>
                        <a:t>Саперная ул. 55 (все корпуса)</a:t>
                      </a:r>
                    </a:p>
                    <a:p>
                      <a:r>
                        <a:rPr lang="ru-RU" sz="2200" dirty="0"/>
                        <a:t>Камероновская ул. все</a:t>
                      </a:r>
                    </a:p>
                    <a:p>
                      <a:r>
                        <a:rPr lang="ru-RU" sz="2200" dirty="0"/>
                        <a:t>Учхозная ул. 10, 12, 14, 16, 18,20,22,24</a:t>
                      </a:r>
                    </a:p>
                    <a:p>
                      <a:r>
                        <a:rPr lang="ru-RU" sz="2200" dirty="0"/>
                        <a:t>Пушкин ЖК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«Александровский»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все</a:t>
                      </a:r>
                    </a:p>
                    <a:p>
                      <a:r>
                        <a:rPr lang="ru-RU" sz="2200" dirty="0"/>
                        <a:t>Пушкин UP-квартал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«Пушкинский»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все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5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пос.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</a:rPr>
                        <a:t>Тярлево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Все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68098" y="3571876"/>
            <a:ext cx="214314" cy="281207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236561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ПЛАН НАБОРА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В 1 классы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на 2025-2026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1026" y="2643182"/>
            <a:ext cx="11095574" cy="348878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		ДВА ПЕРВЫХ КЛАССА ЧИСЛЕННОСТЬЮ ПО 36 ЧЕЛОВЕК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1 А класс - Ткачева Ирина Александровна </a:t>
            </a:r>
            <a:r>
              <a:rPr lang="ru-RU" sz="2400" b="1" dirty="0">
                <a:solidFill>
                  <a:srgbClr val="002060"/>
                </a:solidFill>
              </a:rPr>
              <a:t>(высшая категория)</a:t>
            </a:r>
          </a:p>
          <a:p>
            <a:r>
              <a:rPr lang="ru-RU" b="1" dirty="0">
                <a:solidFill>
                  <a:srgbClr val="002060"/>
                </a:solidFill>
              </a:rPr>
              <a:t>1 Б класс - Александрова Маргарита Николаевна </a:t>
            </a:r>
            <a:r>
              <a:rPr lang="ru-RU" sz="2400" b="1" dirty="0">
                <a:solidFill>
                  <a:srgbClr val="002060"/>
                </a:solidFill>
              </a:rPr>
              <a:t>(высшая категория)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357166"/>
            <a:ext cx="10342800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ПРОГРАММА «Школа России»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428736"/>
            <a:ext cx="9501254" cy="9286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		Школа обеспечивает обучающихся необходимыми учебниками</a:t>
            </a:r>
          </a:p>
        </p:txBody>
      </p:sp>
      <p:pic>
        <p:nvPicPr>
          <p:cNvPr id="2050" name="Picture 2" descr="https://catalog.prosv.ru/images/big/8a89dff1-5443-11e4-9a8a-0050569c7d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3357562"/>
            <a:ext cx="2427845" cy="3214710"/>
          </a:xfrm>
          <a:prstGeom prst="rect">
            <a:avLst/>
          </a:prstGeom>
          <a:noFill/>
        </p:spPr>
      </p:pic>
      <p:pic>
        <p:nvPicPr>
          <p:cNvPr id="2052" name="Picture 4" descr="Книга: &quot;Русский язык. 1 класс. Учебник. ФГОС&quot; - Канакина, Горецкий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2000240"/>
            <a:ext cx="2582839" cy="341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Азбука. 1 класс. Учебник для общеобразовательных организаций. В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6396" y="3000372"/>
            <a:ext cx="2723888" cy="3500462"/>
          </a:xfrm>
          <a:prstGeom prst="rect">
            <a:avLst/>
          </a:prstGeom>
          <a:noFill/>
        </p:spPr>
      </p:pic>
      <p:pic>
        <p:nvPicPr>
          <p:cNvPr id="2056" name="Picture 8" descr="Учебник математики 1 класс. 2 часть. Моро М.И., Волкова С.И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2" y="2214554"/>
            <a:ext cx="323850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Музыка. Учебник. 1 класс. Критская Е.Д., Сергеева Г.П., Шмагина Т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7042" y="4143380"/>
            <a:ext cx="1905000" cy="250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Книга &quot;Физическая культура. 1-4 классы. Учебник&quot; – купить книгу с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2926" y="2357430"/>
            <a:ext cx="1905000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428604"/>
            <a:ext cx="10342800" cy="96021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ГРУППА ПРОДЛЁННОГО ДНЯ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464" y="1428737"/>
            <a:ext cx="6072230" cy="1785950"/>
          </a:xfrm>
        </p:spPr>
        <p:txBody>
          <a:bodyPr/>
          <a:lstStyle/>
          <a:p>
            <a:endParaRPr lang="ru-RU" dirty="0"/>
          </a:p>
          <a:p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8 групп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Режим работы с 13.00 до 19.00</a:t>
            </a:r>
          </a:p>
        </p:txBody>
      </p:sp>
      <p:pic>
        <p:nvPicPr>
          <p:cNvPr id="35841" name="Picture 1" descr="C:\Users\1\Documents\Downloads\OMjpTwULW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190" y="1428736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C:\Users\1\Documents\Downloads\6mz2ODScz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2" y="2857496"/>
            <a:ext cx="2786082" cy="277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1\Documents\Downloads\QADhaVEIjl4.jpg"/>
          <p:cNvPicPr>
            <a:picLocks noChangeAspect="1" noChangeArrowheads="1"/>
          </p:cNvPicPr>
          <p:nvPr/>
        </p:nvPicPr>
        <p:blipFill>
          <a:blip r:embed="rId4"/>
          <a:srcRect l="18750"/>
          <a:stretch>
            <a:fillRect/>
          </a:stretch>
        </p:blipFill>
        <p:spPr bwMode="auto">
          <a:xfrm>
            <a:off x="3024166" y="3571876"/>
            <a:ext cx="443708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571480"/>
            <a:ext cx="10342800" cy="817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ВНЕУРОЧНАЯ ДЕЯТЕЛЬНОСТЬ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398" y="1500174"/>
            <a:ext cx="10001320" cy="463178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/>
              <a:t>	</a:t>
            </a:r>
            <a:r>
              <a:rPr lang="ru-RU" b="1" dirty="0">
                <a:solidFill>
                  <a:srgbClr val="002060"/>
                </a:solidFill>
              </a:rPr>
              <a:t>	Внеурочная деятельность – специально организованная </a:t>
            </a:r>
            <a:r>
              <a:rPr lang="ru-RU" dirty="0">
                <a:solidFill>
                  <a:srgbClr val="002060"/>
                </a:solidFill>
              </a:rPr>
              <a:t>деятельность обучающихся 1 - 11 классов, представляющая собой </a:t>
            </a:r>
            <a:r>
              <a:rPr lang="ru-RU" b="1" dirty="0">
                <a:solidFill>
                  <a:srgbClr val="002060"/>
                </a:solidFill>
              </a:rPr>
              <a:t>неотъемлемую часть образовательного процесса в </a:t>
            </a:r>
            <a:r>
              <a:rPr lang="ru-RU" dirty="0">
                <a:solidFill>
                  <a:srgbClr val="002060"/>
                </a:solidFill>
              </a:rPr>
              <a:t>общеобразовательном учреждении (далее – внеурочная деятельность), отличная от урочной системы обучения.</a:t>
            </a:r>
          </a:p>
          <a:p>
            <a:pPr algn="just">
              <a:buNone/>
            </a:pPr>
            <a:r>
              <a:rPr lang="ru-RU" dirty="0">
                <a:solidFill>
                  <a:srgbClr val="002060"/>
                </a:solidFill>
              </a:rPr>
              <a:t>		Внеурочная деятельность предназначена для педагогически целесообразной занятости обучающихся в их свободное (внеурочное) время. </a:t>
            </a:r>
          </a:p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</a:rPr>
              <a:t>	НАПРАВЛЕНИЯ ВНД:</a:t>
            </a:r>
          </a:p>
          <a:p>
            <a:r>
              <a:rPr lang="ru-RU" dirty="0">
                <a:solidFill>
                  <a:srgbClr val="002060"/>
                </a:solidFill>
              </a:rPr>
              <a:t>Спортивно - оздоровительное</a:t>
            </a:r>
          </a:p>
          <a:p>
            <a:r>
              <a:rPr lang="ru-RU" dirty="0">
                <a:solidFill>
                  <a:srgbClr val="002060"/>
                </a:solidFill>
              </a:rPr>
              <a:t>Духовно - нравственное</a:t>
            </a:r>
          </a:p>
          <a:p>
            <a:r>
              <a:rPr lang="ru-RU" dirty="0" err="1">
                <a:solidFill>
                  <a:srgbClr val="002060"/>
                </a:solidFill>
              </a:rPr>
              <a:t>Общеинтеллектуальное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</a:rPr>
              <a:t>Социальное </a:t>
            </a:r>
          </a:p>
          <a:p>
            <a:r>
              <a:rPr lang="ru-RU" dirty="0">
                <a:solidFill>
                  <a:srgbClr val="002060"/>
                </a:solidFill>
              </a:rPr>
              <a:t>Общекультурное</a:t>
            </a:r>
          </a:p>
        </p:txBody>
      </p:sp>
      <p:pic>
        <p:nvPicPr>
          <p:cNvPr id="4097" name="Picture 1" descr="C:\Users\1\Documents\Downloads\20250202130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42" y="3643314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285728"/>
            <a:ext cx="10342800" cy="114300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Отделение дополнительного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398" y="1357298"/>
            <a:ext cx="10072758" cy="4774665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>
                <a:solidFill>
                  <a:srgbClr val="002060"/>
                </a:solidFill>
              </a:rPr>
              <a:t>		</a:t>
            </a:r>
            <a:r>
              <a:rPr lang="ru-RU" sz="2400" dirty="0">
                <a:solidFill>
                  <a:srgbClr val="002060"/>
                </a:solidFill>
              </a:rPr>
              <a:t>В нашей школе с 1 сентября 2022 года открыто </a:t>
            </a:r>
            <a:r>
              <a:rPr lang="ru-RU" sz="2400" b="1" dirty="0">
                <a:solidFill>
                  <a:srgbClr val="002060"/>
                </a:solidFill>
              </a:rPr>
              <a:t>Отделение дополнительного образования детей (ОДОД).</a:t>
            </a:r>
          </a:p>
          <a:p>
            <a:pPr fontAlgn="base">
              <a:buNone/>
            </a:pPr>
            <a:r>
              <a:rPr lang="ru-RU" sz="2400" b="1" dirty="0">
                <a:solidFill>
                  <a:srgbClr val="002060"/>
                </a:solidFill>
              </a:rPr>
              <a:t>		</a:t>
            </a:r>
            <a:r>
              <a:rPr lang="ru-RU" sz="2400" dirty="0">
                <a:solidFill>
                  <a:srgbClr val="002060"/>
                </a:solidFill>
              </a:rPr>
              <a:t>В 2024-2025 учебном году в ОДОД реализуется </a:t>
            </a:r>
          </a:p>
          <a:p>
            <a:pPr fontAlgn="base">
              <a:buNone/>
            </a:pPr>
            <a:r>
              <a:rPr lang="ru-RU" sz="2400" dirty="0">
                <a:solidFill>
                  <a:srgbClr val="002060"/>
                </a:solidFill>
              </a:rPr>
              <a:t>20 общеобразовательных программ дополнительного образования </a:t>
            </a:r>
          </a:p>
          <a:p>
            <a:pPr fontAlgn="base">
              <a:buNone/>
            </a:pPr>
            <a:r>
              <a:rPr lang="ru-RU" sz="2400" dirty="0">
                <a:solidFill>
                  <a:srgbClr val="002060"/>
                </a:solidFill>
              </a:rPr>
              <a:t>по следующим направленностям:</a:t>
            </a:r>
          </a:p>
          <a:p>
            <a:pPr fontAlgn="base"/>
            <a:r>
              <a:rPr lang="ru-RU" sz="2400" dirty="0">
                <a:solidFill>
                  <a:srgbClr val="002060"/>
                </a:solidFill>
              </a:rPr>
              <a:t>техническая</a:t>
            </a:r>
          </a:p>
          <a:p>
            <a:pPr fontAlgn="base"/>
            <a:r>
              <a:rPr lang="ru-RU" sz="2400" dirty="0">
                <a:solidFill>
                  <a:srgbClr val="002060"/>
                </a:solidFill>
              </a:rPr>
              <a:t>художественная</a:t>
            </a:r>
          </a:p>
          <a:p>
            <a:pPr fontAlgn="base"/>
            <a:r>
              <a:rPr lang="ru-RU" sz="2400" dirty="0">
                <a:solidFill>
                  <a:srgbClr val="002060"/>
                </a:solidFill>
              </a:rPr>
              <a:t>социально-гуманитарная</a:t>
            </a:r>
          </a:p>
          <a:p>
            <a:pPr fontAlgn="base"/>
            <a:r>
              <a:rPr lang="ru-RU" sz="2400" dirty="0">
                <a:solidFill>
                  <a:srgbClr val="002060"/>
                </a:solidFill>
              </a:rPr>
              <a:t>физкультурно-спортивная (ШСК) </a:t>
            </a:r>
          </a:p>
          <a:p>
            <a:endParaRPr lang="ru-RU" dirty="0"/>
          </a:p>
        </p:txBody>
      </p:sp>
      <p:pic>
        <p:nvPicPr>
          <p:cNvPr id="37889" name="Picture 1" descr="C:\Users\1\Documents\Downloads\20250202130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6330" y="3357562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ШКОЛЬНАЯ ФОРМА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428736"/>
            <a:ext cx="11595640" cy="47032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Школьная форма : СИНИЙ костюм</a:t>
            </a:r>
          </a:p>
          <a:p>
            <a:r>
              <a:rPr lang="ru-RU" u="sng" dirty="0">
                <a:solidFill>
                  <a:srgbClr val="002060"/>
                </a:solidFill>
              </a:rPr>
              <a:t>Парадная форма </a:t>
            </a:r>
            <a:r>
              <a:rPr lang="ru-RU" dirty="0">
                <a:solidFill>
                  <a:srgbClr val="002060"/>
                </a:solidFill>
              </a:rPr>
              <a:t>(пиджак/жилет + брюки/ юбка), белая рубашка/ блузка, белые колготки (для девочек)</a:t>
            </a:r>
          </a:p>
          <a:p>
            <a:r>
              <a:rPr lang="ru-RU" u="sng" dirty="0">
                <a:solidFill>
                  <a:srgbClr val="002060"/>
                </a:solidFill>
              </a:rPr>
              <a:t>Для повседневного ношения </a:t>
            </a:r>
            <a:r>
              <a:rPr lang="ru-RU" dirty="0">
                <a:solidFill>
                  <a:srgbClr val="002060"/>
                </a:solidFill>
              </a:rPr>
              <a:t>допускаются неяркие рубашки/ блузки/ </a:t>
            </a:r>
            <a:r>
              <a:rPr lang="ru-RU" dirty="0" err="1">
                <a:solidFill>
                  <a:srgbClr val="002060"/>
                </a:solidFill>
              </a:rPr>
              <a:t>бадлоны</a:t>
            </a:r>
            <a:r>
              <a:rPr lang="ru-RU" dirty="0">
                <a:solidFill>
                  <a:srgbClr val="002060"/>
                </a:solidFill>
              </a:rPr>
              <a:t> серого, синего, голубого, белого, бежевого оттенков.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		Для девочек - однотонные неяркие (синие, серые, бежевые, чёрные) колготки.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		В холодное время </a:t>
            </a:r>
            <a:r>
              <a:rPr lang="ru-RU" u="sng" dirty="0">
                <a:solidFill>
                  <a:srgbClr val="002060"/>
                </a:solidFill>
              </a:rPr>
              <a:t>допускается</a:t>
            </a:r>
            <a:r>
              <a:rPr lang="ru-RU" dirty="0">
                <a:solidFill>
                  <a:srgbClr val="002060"/>
                </a:solidFill>
              </a:rPr>
              <a:t> ношение джемперов, свитеров, полуверов. </a:t>
            </a:r>
          </a:p>
          <a:p>
            <a:r>
              <a:rPr lang="ru-RU" dirty="0">
                <a:solidFill>
                  <a:srgbClr val="002060"/>
                </a:solidFill>
              </a:rPr>
              <a:t>Обязательна удобная </a:t>
            </a:r>
            <a:r>
              <a:rPr lang="ru-RU" u="sng" dirty="0">
                <a:solidFill>
                  <a:srgbClr val="002060"/>
                </a:solidFill>
              </a:rPr>
              <a:t>сменная обувь.</a:t>
            </a:r>
          </a:p>
          <a:p>
            <a:r>
              <a:rPr lang="ru-RU" u="sng" dirty="0">
                <a:solidFill>
                  <a:srgbClr val="002060"/>
                </a:solidFill>
              </a:rPr>
              <a:t>Физкультурная форма: </a:t>
            </a:r>
            <a:r>
              <a:rPr lang="ru-RU" dirty="0">
                <a:solidFill>
                  <a:srgbClr val="002060"/>
                </a:solidFill>
              </a:rPr>
              <a:t>спортивный костюм (длинные брюки) темных тонов, футболка (цвет выбирают на собрании по классам), спортивная обувь на белой подошве.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1142984"/>
            <a:ext cx="7583074" cy="4500594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ПРИЁМ В 1 КЛАСС </a:t>
            </a:r>
            <a:br>
              <a:rPr lang="ru-RU" sz="4800" dirty="0">
                <a:solidFill>
                  <a:srgbClr val="002060"/>
                </a:solidFill>
              </a:rPr>
            </a:br>
            <a:r>
              <a:rPr lang="ru-RU" sz="4800" dirty="0">
                <a:solidFill>
                  <a:srgbClr val="002060"/>
                </a:solidFill>
              </a:rPr>
              <a:t>В 2025-2026 учебном году</a:t>
            </a:r>
            <a:br>
              <a:rPr lang="ru-RU" sz="4800" dirty="0">
                <a:solidFill>
                  <a:srgbClr val="002060"/>
                </a:solidFill>
              </a:rPr>
            </a:br>
            <a:br>
              <a:rPr lang="ru-RU" sz="4800" dirty="0">
                <a:solidFill>
                  <a:srgbClr val="002060"/>
                </a:solidFill>
              </a:rPr>
            </a:br>
            <a:r>
              <a:rPr lang="ru-RU" sz="4800" dirty="0">
                <a:solidFill>
                  <a:srgbClr val="002060"/>
                </a:solidFill>
              </a:rPr>
              <a:t>ГБОУ школа №638 Пушкинского района</a:t>
            </a:r>
            <a:br>
              <a:rPr lang="ru-RU" sz="4800" dirty="0">
                <a:solidFill>
                  <a:srgbClr val="002060"/>
                </a:solidFill>
              </a:rPr>
            </a:br>
            <a:r>
              <a:rPr lang="ru-RU" sz="4800" dirty="0">
                <a:solidFill>
                  <a:srgbClr val="002060"/>
                </a:solidFill>
              </a:rPr>
              <a:t>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714356"/>
            <a:ext cx="103428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СПАСИБО ЗА ВНИМАНИЕ!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2398" y="1285861"/>
            <a:ext cx="88583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ЖДЕМ ВАС И ВАШИХ ДЕТЕЙ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</a:rPr>
              <a:t> В НАШЕЙ ШКОЛЕ!</a:t>
            </a:r>
            <a:br>
              <a:rPr lang="ru-RU" sz="4000" b="1" dirty="0">
                <a:solidFill>
                  <a:srgbClr val="002060"/>
                </a:solidFill>
              </a:rPr>
            </a:br>
            <a:br>
              <a:rPr lang="ru-RU" b="1" dirty="0"/>
            </a:br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7413" name="Picture 5" descr="C:\Users\1\Documents\Downloads\20250202120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7834" y="3286124"/>
            <a:ext cx="2571768" cy="2571768"/>
          </a:xfrm>
          <a:prstGeom prst="rect">
            <a:avLst/>
          </a:prstGeom>
          <a:noFill/>
        </p:spPr>
      </p:pic>
      <p:pic>
        <p:nvPicPr>
          <p:cNvPr id="17414" name="Picture 6" descr="C:\Users\1\Documents\Downloads\20250202130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72" y="428604"/>
            <a:ext cx="2571768" cy="25717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953520" y="2928934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Сайт школы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53520" y="5857892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Официальная страница ВК </a:t>
            </a:r>
            <a:endParaRPr lang="ru-RU" sz="2000" dirty="0"/>
          </a:p>
        </p:txBody>
      </p:sp>
      <p:pic>
        <p:nvPicPr>
          <p:cNvPr id="17416" name="Picture 8" descr="C:\Users\1\Documents\Downloads\_Nqrk2JozU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024" y="2501578"/>
            <a:ext cx="571503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4C639E-0B12-4688-F0F3-259646E9A6AA}"/>
              </a:ext>
            </a:extLst>
          </p:cNvPr>
          <p:cNvSpPr txBox="1"/>
          <p:nvPr/>
        </p:nvSpPr>
        <p:spPr>
          <a:xfrm>
            <a:off x="2111900" y="5840689"/>
            <a:ext cx="6770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5"/>
              </a:rPr>
              <a:t>school638.spb.ru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22" y="285728"/>
            <a:ext cx="10324278" cy="135732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Прием в первые классы образовательных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организаций Санкт-Петербурга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начинается </a:t>
            </a:r>
            <a:r>
              <a:rPr lang="ru-RU" sz="2800" u="sng" dirty="0">
                <a:solidFill>
                  <a:srgbClr val="FF0000"/>
                </a:solidFill>
              </a:rPr>
              <a:t>1 апреля 2025 года (1 этап)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69E54-D44B-4DB4-89D6-039D8E20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2" y="2071678"/>
            <a:ext cx="9429816" cy="3714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Включает 3 процедуры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подача электронного заявления родителями (законными представителями) детей;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предоставление документов в образовательную организацию </a:t>
            </a:r>
            <a:r>
              <a:rPr lang="ru-RU" i="1" dirty="0">
                <a:solidFill>
                  <a:srgbClr val="002060"/>
                </a:solidFill>
              </a:rPr>
              <a:t>(после получения приглашения);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принятие решения о зачислении ребенка в первый класс или об отказе в зачислении.</a:t>
            </a:r>
          </a:p>
        </p:txBody>
      </p:sp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22" y="0"/>
            <a:ext cx="10342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СПОСОБЫ ПОДАЧИ ЗАЯВЛЕНИЙ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712" y="1428736"/>
            <a:ext cx="11167012" cy="470322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любом структурном подразделении МФЦ вне зависимости района проживания заявителя. </a:t>
            </a:r>
          </a:p>
          <a:p>
            <a:r>
              <a:rPr lang="ru-RU" dirty="0">
                <a:solidFill>
                  <a:srgbClr val="002060"/>
                </a:solidFill>
              </a:rPr>
              <a:t>на портале «Государственные и муниципальные услуги в Санкт-Петербурге» </a:t>
            </a:r>
            <a:r>
              <a:rPr lang="ru-RU" dirty="0" err="1">
                <a:solidFill>
                  <a:srgbClr val="002060"/>
                </a:solidFill>
                <a:hlinkClick r:id="rId2"/>
              </a:rPr>
              <a:t>www.gu.spb.ru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лично в образовательную организацию </a:t>
            </a:r>
            <a:r>
              <a:rPr lang="ru-RU" sz="2400" dirty="0">
                <a:solidFill>
                  <a:srgbClr val="002060"/>
                </a:solidFill>
              </a:rPr>
              <a:t>(по графику школы  с 03.04.2025)</a:t>
            </a:r>
          </a:p>
          <a:p>
            <a:r>
              <a:rPr lang="ru-RU" dirty="0">
                <a:solidFill>
                  <a:srgbClr val="002060"/>
                </a:solidFill>
              </a:rPr>
              <a:t>через операторов почтовой связи общего пользования Почта России</a:t>
            </a:r>
          </a:p>
          <a:p>
            <a:pPr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Заявитель вправе подать заявление в несколько образовательных организаций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1 заявление – 1 школа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428604"/>
            <a:ext cx="10342800" cy="100013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1026" y="1571612"/>
            <a:ext cx="9858444" cy="45603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ЧТОБЫ ПОДАТЬ ЭЛЕКТРОННОЕ ЗАЯВЛЕНИЕ,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ВЫ ДОЛЖНЫ ИМЕТЬ ПОДТВЕРЖДЕННУЮ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УЧЕТНУЮ ЗАПИСЬ НА ПОРТАЛЕ «ГОСУСЛУГИ».</a:t>
            </a:r>
            <a:br>
              <a:rPr lang="ru-RU" sz="3200" dirty="0"/>
            </a:br>
            <a:endParaRPr lang="ru-RU" sz="3200" dirty="0"/>
          </a:p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СДЕЛАТЬ ЭТО НЕОБХОДИМО </a:t>
            </a:r>
            <a:r>
              <a:rPr lang="ru-RU" sz="4000" b="1" dirty="0">
                <a:solidFill>
                  <a:srgbClr val="FF0000"/>
                </a:solidFill>
              </a:rPr>
              <a:t>ЗАРАНЕЕ!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57979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ОСОБЕННОСТИ ПОДАЧИ ЭЛЕКТРОННОГО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ЗАЯВЛЕНИЯ В МФЦ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36" y="1500174"/>
            <a:ext cx="10715700" cy="463178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dirty="0">
                <a:solidFill>
                  <a:srgbClr val="002060"/>
                </a:solidFill>
              </a:rPr>
              <a:t>Обращаем Ваше внимание, что электронное заявление в первый класс образовательной организации можно подать в любом структурном подразделении МФЦ вне зависимости от района проживания заявителя.</a:t>
            </a:r>
          </a:p>
          <a:p>
            <a:pPr algn="just">
              <a:buNone/>
            </a:pPr>
            <a:r>
              <a:rPr lang="ru-RU" dirty="0">
                <a:solidFill>
                  <a:srgbClr val="002060"/>
                </a:solidFill>
              </a:rPr>
              <a:t>		При подаче электронного заявления в МФЦ родитель (законный представитель) ребенка должен иметь следующие документы: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</a:rPr>
              <a:t>оригинал документа </a:t>
            </a:r>
            <a:r>
              <a:rPr lang="ru-RU" dirty="0">
                <a:solidFill>
                  <a:srgbClr val="002060"/>
                </a:solidFill>
              </a:rPr>
              <a:t>, удостоверяющего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Федерации;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</a:rPr>
              <a:t>оригинал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свидетельства о рождении ребенка или документ, подтверждающий родство заявителя.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СРОКИ ПОДАЧИ ЗАЯВЛЕНИЙ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357298"/>
            <a:ext cx="11595640" cy="477466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1 этап - с 1 апреля 2025 года до 30 июня 2025 года</a:t>
            </a:r>
          </a:p>
          <a:p>
            <a:r>
              <a:rPr lang="ru-RU" dirty="0">
                <a:solidFill>
                  <a:srgbClr val="002060"/>
                </a:solidFill>
              </a:rPr>
              <a:t>для детей, имеющих внеочередное, первоочередное и преимущественное право;</a:t>
            </a:r>
          </a:p>
          <a:p>
            <a:r>
              <a:rPr lang="ru-RU" dirty="0">
                <a:solidFill>
                  <a:srgbClr val="002060"/>
                </a:solidFill>
              </a:rPr>
              <a:t>для детей, проживающих на закрепленной территории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(в случае подачи заявления после 30 июня 2025 года зачисление производится на общих основаниях);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2 этап - с 6 июля 2025 года по 5 сентября 2025 года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 на свободные места</a:t>
            </a:r>
          </a:p>
          <a:p>
            <a:r>
              <a:rPr lang="ru-RU" dirty="0">
                <a:solidFill>
                  <a:srgbClr val="002060"/>
                </a:solidFill>
              </a:rPr>
              <a:t>для детей, не проживающих на закрепленной территории.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ПОДАЧА ЗАЯВЛЕНИЙ НАЧИНАЕТСЯ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С 01 АПРЕЛЯ 2025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2034000"/>
            <a:ext cx="11595640" cy="4097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Рассылка приглашений для очной подачи документов в образовательное учреждение начинается с 19 мая 2025 года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Приказ о зачислении в ГБОУ школу №638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 Пушкинского района Санкт-Петербурга с 01.07.2025 - 03.07.2025 года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1071546"/>
            <a:ext cx="10215634" cy="71438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ПРИ ПОДАЧЕ ДОКУМЕНТОВ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В ОБРАЗОВАТЕЛЬНУЮ ОРГАНИЗАЦИЮ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(ПОСЛЕ ПОЛУЧЕНИЯ ПРИГЛАШЕНИЯ)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84" y="2071678"/>
            <a:ext cx="11572956" cy="4286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>
                <a:solidFill>
                  <a:srgbClr val="002060"/>
                </a:solidFill>
              </a:rPr>
              <a:t>Необходимо приносить </a:t>
            </a:r>
            <a:r>
              <a:rPr lang="ru-RU" sz="1800" b="1" u="sng" dirty="0">
                <a:solidFill>
                  <a:srgbClr val="002060"/>
                </a:solidFill>
              </a:rPr>
              <a:t>оригиналы и копии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документов: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документ, удостоверяющий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Федерации;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свидетельство о рождении ребенка;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свидетельство о регистрации ребенка по месту жительства или по месту пребывания на закрепленной территории или справку о приеме документов для оформления регистрации по месту жительства, на закрепленной территории;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документы, подтверждающие внеочередное, первоочередное или преимущественное право зачисления граждан на обучение в образовательную организацию (при наличии);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заключение </a:t>
            </a:r>
            <a:r>
              <a:rPr lang="ru-RU" sz="1800" dirty="0" err="1">
                <a:solidFill>
                  <a:srgbClr val="002060"/>
                </a:solidFill>
              </a:rPr>
              <a:t>психолого-медико-педагогической</a:t>
            </a:r>
            <a:r>
              <a:rPr lang="ru-RU" sz="1800" dirty="0">
                <a:solidFill>
                  <a:srgbClr val="002060"/>
                </a:solidFill>
              </a:rPr>
              <a:t> комиссии (при наличии);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разрешение о приеме в первый класс образовательной организации ребенка до достижения им возраста шести лет и шести месяцев или после достижения им возраста восьми лет (далее - разрешение)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1273</Words>
  <Application>Microsoft Office PowerPoint</Application>
  <PresentationFormat>Широкоэкранный</PresentationFormat>
  <Paragraphs>130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СОБРАНИЕ ДЛЯ РОДИТЕЛЕЙ БУДУЩИХ ПЕРВОКЛАССНИКОВ  ГБОУ школа №638 Пушкинского района  Санкт-Петербурга  2025-2026 учебный год</vt:lpstr>
      <vt:lpstr>ПРИЁМ В 1 КЛАСС  В 2025-2026 учебном году  ГБОУ школа №638 Пушкинского района  Санкт-Петербурга</vt:lpstr>
      <vt:lpstr>Прием в первые классы образовательных организаций Санкт-Петербурга начинается 1 апреля 2025 года (1 этап)</vt:lpstr>
      <vt:lpstr>СПОСОБЫ ПОДАЧИ ЗАЯВЛЕНИЙ</vt:lpstr>
      <vt:lpstr> </vt:lpstr>
      <vt:lpstr>ОСОБЕННОСТИ ПОДАЧИ ЭЛЕКТРОННОГО ЗАЯВЛЕНИЯ В МФЦ</vt:lpstr>
      <vt:lpstr>СРОКИ ПОДАЧИ ЗАЯВЛЕНИЙ</vt:lpstr>
      <vt:lpstr>ПОДАЧА ЗАЯВЛЕНИЙ НАЧИНАЕТСЯ С 01 АПРЕЛЯ 2025 ГОДА</vt:lpstr>
      <vt:lpstr>ПРИ ПОДАЧЕ ДОКУМЕНТОВ  В ОБРАЗОВАТЕЛЬНУЮ ОРГАНИЗАЦИЮ (ПОСЛЕ ПОЛУЧЕНИЯ ПРИГЛАШЕНИЯ) </vt:lpstr>
      <vt:lpstr>ЗАЧИСЛЕНИЕ ДЕТЕЙ В 1 КЛАСС</vt:lpstr>
      <vt:lpstr>ПОРЯДОК ПРИЕМА НА ОБУЧЕНИЕ В ПЕРВЫЕ КЛАССЫ ШКОЛ САНКТ-ПЕТЕРБУРГА  ИЗМЕНЕН В СООТВЕТСТВИИ С ПРИКАЗОМ МИНИСТЕРСТВА ПРОСВЕЩЕНИЯ  ОТ 02.09.2020 ГОДА № 458 </vt:lpstr>
      <vt:lpstr>МИКРОРАЙОН ГБОУ школы 638  Пушкинского района Санкт-Петербурга</vt:lpstr>
      <vt:lpstr>МИКРОРАЙОН ГБОУ школы 638  Пушкинского района Санкт-Петербурга</vt:lpstr>
      <vt:lpstr>ПЛАН НАБОРА  В 1 классы  на 2025-2026 учебный год</vt:lpstr>
      <vt:lpstr>ПРОГРАММА «Школа России»</vt:lpstr>
      <vt:lpstr>ГРУППА ПРОДЛЁННОГО ДНЯ</vt:lpstr>
      <vt:lpstr>ВНЕУРОЧНАЯ ДЕЯТЕЛЬНОСТЬ </vt:lpstr>
      <vt:lpstr>Отделение дополнительного образования</vt:lpstr>
      <vt:lpstr>ШКОЛЬНАЯ ФОРМА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638 school</cp:lastModifiedBy>
  <cp:revision>36</cp:revision>
  <dcterms:created xsi:type="dcterms:W3CDTF">2020-07-05T17:04:43Z</dcterms:created>
  <dcterms:modified xsi:type="dcterms:W3CDTF">2025-02-08T10:17:54Z</dcterms:modified>
</cp:coreProperties>
</file>